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84" r:id="rId2"/>
    <p:sldId id="275" r:id="rId3"/>
    <p:sldId id="277" r:id="rId4"/>
    <p:sldId id="279" r:id="rId5"/>
    <p:sldId id="286" r:id="rId6"/>
    <p:sldId id="285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0"/>
    <a:srgbClr val="000087"/>
    <a:srgbClr val="861119"/>
    <a:srgbClr val="661023"/>
    <a:srgbClr val="751128"/>
    <a:srgbClr val="580E1F"/>
    <a:srgbClr val="C8C8C8"/>
    <a:srgbClr val="830B2C"/>
    <a:srgbClr val="862333"/>
    <a:srgbClr val="5C0D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72" autoAdjust="0"/>
    <p:restoredTop sz="89348" autoAdjust="0"/>
  </p:normalViewPr>
  <p:slideViewPr>
    <p:cSldViewPr snapToGrid="0" snapToObjects="1">
      <p:cViewPr varScale="1">
        <p:scale>
          <a:sx n="101" d="100"/>
          <a:sy n="101" d="100"/>
        </p:scale>
        <p:origin x="763" y="72"/>
      </p:cViewPr>
      <p:guideLst>
        <p:guide orient="horz" pos="1619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49" d="100"/>
        <a:sy n="2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6.xml"/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85AEC-48F6-974B-B02D-842DE4CA19D2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6CA4-195B-534F-B3C9-4FD2C31831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6485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32C378-A1AA-634A-BDC7-DFEEA7139B4C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70377-F598-F04C-87AC-48DBA0C45F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009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602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630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976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5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5-0192_MG_1945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52775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15-0192_MG_1898-Edi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52882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20" y="327040"/>
            <a:ext cx="7316928" cy="857250"/>
          </a:xfrm>
        </p:spPr>
        <p:txBody>
          <a:bodyPr/>
          <a:lstStyle>
            <a:lvl1pPr>
              <a:defRPr>
                <a:solidFill>
                  <a:srgbClr val="86111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8" name="Picture 7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3288212"/>
          </a:xfrm>
          <a:prstGeom prst="rect">
            <a:avLst/>
          </a:prstGeom>
        </p:spPr>
        <p:txBody>
          <a:bodyPr vert="horz"/>
          <a:lstStyle>
            <a:lvl1pPr marL="228600" indent="-227013">
              <a:buClr>
                <a:schemeClr val="accent1"/>
              </a:buClr>
              <a:defRPr sz="2000"/>
            </a:lvl1pPr>
            <a:lvl2pPr marL="573088" indent="-285750" defTabSz="455613">
              <a:defRPr sz="1600"/>
            </a:lvl2pPr>
            <a:lvl3pPr marL="862013" indent="-228600">
              <a:defRPr sz="1600"/>
            </a:lvl3pPr>
            <a:lvl4pPr marL="1139825" indent="-228600">
              <a:defRPr sz="1600"/>
            </a:lvl4pPr>
            <a:lvl5pPr marL="1427163" indent="-228600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91354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311309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0826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8530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9742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794569" cy="8572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76337" y="1509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3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5" r:id="rId3"/>
    <p:sldLayoutId id="2147483666" r:id="rId4"/>
    <p:sldLayoutId id="2147483667" r:id="rId5"/>
    <p:sldLayoutId id="2147483655" r:id="rId6"/>
  </p:sldLayoutIdLst>
  <p:transition spd="med">
    <p:fade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rgbClr val="861119"/>
          </a:solidFill>
          <a:effectLst>
            <a:outerShdw blurRad="50800" dist="38100" dir="27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39725" indent="-339725" algn="l" defTabSz="457200" rtl="0" eaLnBrk="1" latinLnBrk="0" hangingPunct="1">
        <a:spcBef>
          <a:spcPts val="900"/>
        </a:spcBef>
        <a:buClr>
          <a:schemeClr val="accent5"/>
        </a:buClr>
        <a:buFont typeface="Arial"/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98513" indent="-395288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3660559" y="-15114"/>
            <a:ext cx="5483441" cy="3556496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Mass Amherst Wordmark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96"/>
          <a:stretch/>
        </p:blipFill>
        <p:spPr>
          <a:xfrm>
            <a:off x="6845300" y="205021"/>
            <a:ext cx="2125517" cy="276746"/>
          </a:xfrm>
          <a:prstGeom prst="rect">
            <a:avLst/>
          </a:prstGeom>
        </p:spPr>
      </p:pic>
      <p:sp>
        <p:nvSpPr>
          <p:cNvPr id="17" name="Title 1" title="Title"/>
          <p:cNvSpPr txBox="1">
            <a:spLocks/>
          </p:cNvSpPr>
          <p:nvPr/>
        </p:nvSpPr>
        <p:spPr>
          <a:xfrm>
            <a:off x="4857703" y="1487523"/>
            <a:ext cx="4914676" cy="46166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rgbClr val="861119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bg1"/>
                </a:solidFill>
              </a:rPr>
              <a:t>Image Similarity	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4971058" y="3037656"/>
            <a:ext cx="3925406" cy="3458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accent5"/>
              </a:buClr>
              <a:buSzTx/>
              <a:buFont typeface="Arial"/>
              <a:buNone/>
              <a:tabLst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chemeClr val="bg1"/>
                </a:solidFill>
              </a:rPr>
              <a:t>March 5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, 2020</a:t>
            </a:r>
            <a:endParaRPr lang="en-US" baseline="30000" dirty="0">
              <a:solidFill>
                <a:schemeClr val="bg1"/>
              </a:solidFill>
            </a:endParaRP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</a:t>
            </a: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 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Title</a:t>
            </a:r>
            <a:r>
              <a:rPr lang="en-US" baseline="0" dirty="0"/>
              <a:t>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99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27025"/>
            <a:ext cx="7316788" cy="632717"/>
          </a:xfrm>
        </p:spPr>
        <p:txBody>
          <a:bodyPr/>
          <a:lstStyle/>
          <a:p>
            <a:r>
              <a:rPr lang="en-US" dirty="0"/>
              <a:t>	Problem Statement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0" y="1303338"/>
            <a:ext cx="8345488" cy="3289300"/>
          </a:xfrm>
          <a:prstGeom prst="rect">
            <a:avLst/>
          </a:prstGeo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US" dirty="0"/>
              <a:t>Image-Similarity </a:t>
            </a:r>
          </a:p>
          <a:p>
            <a:pPr lvl="1"/>
            <a:r>
              <a:rPr lang="en-US" dirty="0"/>
              <a:t>Law enforcement agencies often receives huge dump of images. </a:t>
            </a:r>
          </a:p>
          <a:p>
            <a:pPr lvl="1"/>
            <a:r>
              <a:rPr lang="en-US" dirty="0"/>
              <a:t>Given an image of interest, they often need to find other similar images from the past.</a:t>
            </a:r>
          </a:p>
          <a:p>
            <a:pPr lvl="1"/>
            <a:r>
              <a:rPr lang="en-US" dirty="0"/>
              <a:t>Example use case : Identify a criminal using crime-scene images through his/her MO.</a:t>
            </a:r>
          </a:p>
          <a:p>
            <a:r>
              <a:rPr lang="en-US" dirty="0"/>
              <a:t>Deliverable</a:t>
            </a:r>
          </a:p>
          <a:p>
            <a:pPr lvl="1"/>
            <a:r>
              <a:rPr lang="en-US" dirty="0"/>
              <a:t>A plugin for Media Viewer engine developed by Jagath, which can be used to find similar images, given an input query image.</a:t>
            </a:r>
          </a:p>
          <a:p>
            <a:pPr marL="0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92805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Week’s Plan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6719" y="1303788"/>
            <a:ext cx="8543466" cy="3288212"/>
          </a:xfrm>
        </p:spPr>
        <p:txBody>
          <a:bodyPr/>
          <a:lstStyle/>
          <a:p>
            <a:pPr lvl="0"/>
            <a:endParaRPr lang="en-US" dirty="0"/>
          </a:p>
          <a:p>
            <a:pPr lvl="0"/>
            <a:r>
              <a:rPr lang="en-US" dirty="0"/>
              <a:t>Work on getting API ready to be integrated with the media viewing engine.</a:t>
            </a:r>
          </a:p>
          <a:p>
            <a:pPr marL="1587" lvl="0" indent="0">
              <a:buNone/>
            </a:pPr>
            <a:endParaRPr lang="en-US" dirty="0"/>
          </a:p>
          <a:p>
            <a:pPr lvl="0"/>
            <a:r>
              <a:rPr lang="en-US" dirty="0"/>
              <a:t>Further improve the run time by using methods like Approximate Nearest Neighbor estimate through locality sensitive hashing (LSH).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105860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I do last week 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2905475"/>
          </a:xfrm>
        </p:spPr>
        <p:txBody>
          <a:bodyPr/>
          <a:lstStyle/>
          <a:p>
            <a:pPr marL="1587" indent="0">
              <a:buNone/>
            </a:pPr>
            <a:endParaRPr lang="en-US" dirty="0"/>
          </a:p>
          <a:p>
            <a:r>
              <a:rPr lang="en-US" dirty="0"/>
              <a:t>Restructured the code and made it modular, such that it can work with any of the model that I try in the future without much changes.</a:t>
            </a:r>
          </a:p>
          <a:p>
            <a:r>
              <a:rPr lang="en-US" dirty="0"/>
              <a:t>Packaged my code and created a wheel file so that it can be shipped to Dan.</a:t>
            </a:r>
          </a:p>
        </p:txBody>
      </p:sp>
    </p:spTree>
    <p:extLst>
      <p:ext uri="{BB962C8B-B14F-4D97-AF65-F5344CB8AC3E}">
        <p14:creationId xmlns:p14="http://schemas.microsoft.com/office/powerpoint/2010/main" val="2244019519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B8F4-55C3-43F2-B9BC-B42218DF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I do next week 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202BD-3B86-4D76-A4F1-EA8C50A103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Deliver the wheel file to Dan and get his feedback on the output.</a:t>
            </a:r>
          </a:p>
          <a:p>
            <a:r>
              <a:rPr lang="en-US" dirty="0"/>
              <a:t>Try to use other techniques to improve the performance both in terms of speed an accuracy.</a:t>
            </a:r>
          </a:p>
          <a:p>
            <a:r>
              <a:rPr lang="en-US" dirty="0"/>
              <a:t>Database to store embeddings ?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14B1A-7569-4931-B333-09C89C63E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46025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niversity of Massachusetts Amhers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328" y="2282003"/>
            <a:ext cx="2125517" cy="423135"/>
          </a:xfrm>
          <a:prstGeom prst="rect">
            <a:avLst/>
          </a:prstGeom>
        </p:spPr>
      </p:pic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Closing Slide</a:t>
            </a:r>
          </a:p>
        </p:txBody>
      </p:sp>
    </p:spTree>
    <p:extLst>
      <p:ext uri="{BB962C8B-B14F-4D97-AF65-F5344CB8AC3E}">
        <p14:creationId xmlns:p14="http://schemas.microsoft.com/office/powerpoint/2010/main" val="171131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1367</TotalTime>
  <Words>224</Words>
  <Application>Microsoft Office PowerPoint</Application>
  <PresentationFormat>On-screen Show (16:9)</PresentationFormat>
  <Paragraphs>37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Title Slide</vt:lpstr>
      <vt:lpstr> Problem Statement</vt:lpstr>
      <vt:lpstr>Last Week’s Plan</vt:lpstr>
      <vt:lpstr>What did I do last week ?</vt:lpstr>
      <vt:lpstr>What will I do next week ?</vt:lpstr>
      <vt:lpstr>Closing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Sauve</dc:creator>
  <cp:lastModifiedBy>kautilya.rajbhara@gmail.com</cp:lastModifiedBy>
  <cp:revision>105</cp:revision>
  <dcterms:created xsi:type="dcterms:W3CDTF">2014-02-14T19:28:23Z</dcterms:created>
  <dcterms:modified xsi:type="dcterms:W3CDTF">2020-03-05T18:17:16Z</dcterms:modified>
</cp:coreProperties>
</file>

<file path=docProps/thumbnail.jpeg>
</file>